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601200" cy="128016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99FF66"/>
    <a:srgbClr val="CCECFF"/>
    <a:srgbClr val="FFCCFF"/>
    <a:srgbClr val="99FF99"/>
    <a:srgbClr val="CCFF66"/>
    <a:srgbClr val="FFCC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050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slide" Target="slides/slide2.xml" />
  <Relationship Id="rId7" Type="http://schemas.openxmlformats.org/officeDocument/2006/relationships/tableStyles" Target="tableStyle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heme" Target="theme/theme1.xml" />
  <Relationship Id="rId5" Type="http://schemas.openxmlformats.org/officeDocument/2006/relationships/viewProps" Target="viewProps.xml" />
  <Relationship Id="rId4" Type="http://schemas.openxmlformats.org/officeDocument/2006/relationships/presProps" Target="presProp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0320-C16C-4B95-8B02-C87BCE94C63E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2A38F-9BB3-4C2F-B689-D79F31B57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887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0320-C16C-4B95-8B02-C87BCE94C63E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2A38F-9BB3-4C2F-B689-D79F31B57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809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0320-C16C-4B95-8B02-C87BCE94C63E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2A38F-9BB3-4C2F-B689-D79F31B57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933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0320-C16C-4B95-8B02-C87BCE94C63E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2A38F-9BB3-4C2F-B689-D79F31B57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852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0320-C16C-4B95-8B02-C87BCE94C63E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2A38F-9BB3-4C2F-B689-D79F31B57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751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0320-C16C-4B95-8B02-C87BCE94C63E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2A38F-9BB3-4C2F-B689-D79F31B57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784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0320-C16C-4B95-8B02-C87BCE94C63E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2A38F-9BB3-4C2F-B689-D79F31B57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292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0320-C16C-4B95-8B02-C87BCE94C63E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2A38F-9BB3-4C2F-B689-D79F31B57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941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0320-C16C-4B95-8B02-C87BCE94C63E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2A38F-9BB3-4C2F-B689-D79F31B57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246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0320-C16C-4B95-8B02-C87BCE94C63E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2A38F-9BB3-4C2F-B689-D79F31B57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609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0320-C16C-4B95-8B02-C87BCE94C63E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2A38F-9BB3-4C2F-B689-D79F31B57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790808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50320-C16C-4B95-8B02-C87BCE94C63E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2A38F-9BB3-4C2F-B689-D79F31B57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931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png" />
  <Relationship Id="rId2" Type="http://schemas.openxmlformats.org/officeDocument/2006/relationships/image" Target="../media/image1.png" />
  <Relationship Id="rId1" Type="http://schemas.openxmlformats.org/officeDocument/2006/relationships/slideLayout" Target="../slideLayouts/slideLayout1.xml" />
  <Relationship Id="rId6" Type="http://schemas.openxmlformats.org/officeDocument/2006/relationships/image" Target="../media/image5.png" />
  <Relationship Id="rId5" Type="http://schemas.openxmlformats.org/officeDocument/2006/relationships/image" Target="../media/image4.png" />
  <Relationship Id="rId4" Type="http://schemas.openxmlformats.org/officeDocument/2006/relationships/image" Target="../media/image3.png" />
</Relationships>
</file>

<file path=ppt/slides/_rels/slide2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7.png" />
  <Relationship Id="rId2" Type="http://schemas.openxmlformats.org/officeDocument/2006/relationships/image" Target="../media/image6.png" />
  <Relationship Id="rId1" Type="http://schemas.openxmlformats.org/officeDocument/2006/relationships/slideLayout" Target="../slideLayouts/slideLayout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601201" cy="21332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5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無料で</a:t>
            </a:r>
            <a:r>
              <a:rPr kumimoji="1" lang="ja-JP" altLang="en-US" sz="5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風しん抗体検査を</a:t>
            </a:r>
            <a:endParaRPr kumimoji="1" lang="en-US" altLang="ja-JP" sz="5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3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受けることができま</a:t>
            </a:r>
            <a:r>
              <a:rPr kumimoji="1" lang="ja-JP" altLang="en-US" sz="3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</a:t>
            </a:r>
            <a:r>
              <a:rPr kumimoji="1" lang="ja-JP" altLang="en-US" sz="3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！</a:t>
            </a:r>
            <a:endParaRPr kumimoji="1" lang="en-US" altLang="ja-JP" sz="3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6654" y="2326852"/>
            <a:ext cx="95161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風しんは、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感染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すると約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2~3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週間後に、発熱や発疹・リンパ節の腫れなどの症状が現れます。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まれ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に脳炎などの合併症をおこすことがあるので、決して軽視できない疾患です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</a:p>
          <a:p>
            <a:endPara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また、妊娠中（特に妊娠初期）に風</a:t>
            </a:r>
            <a:r>
              <a:rPr kumimoji="1" lang="ja-JP" altLang="en-US" sz="20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しんにかかると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2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生まれてくる赤ちゃんに</a:t>
            </a:r>
            <a:r>
              <a:rPr kumimoji="1" lang="ja-JP" altLang="en-US" sz="20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難聴や心疾患、白内障などを引き起こす可能性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があります。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これを</a:t>
            </a:r>
            <a:r>
              <a:rPr kumimoji="1" lang="ja-JP" altLang="en-US" sz="2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「先天性風しん症候群」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といいます。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0538" y="4025873"/>
            <a:ext cx="9001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 smtClean="0"/>
              <a:t>　</a:t>
            </a:r>
            <a:r>
              <a:rPr kumimoji="1"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風しん</a:t>
            </a:r>
            <a:r>
              <a:rPr kumimoji="1" lang="ja-JP" altLang="en-US" sz="3200" b="1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予防には、予防接種が有効です！</a:t>
            </a:r>
            <a:endParaRPr kumimoji="1"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36965" y="4786368"/>
            <a:ext cx="926311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妊娠中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、風しん</a:t>
            </a:r>
            <a:r>
              <a:rPr kumimoji="1" lang="ja-JP" altLang="en-US" sz="24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予防接種を受けることが</a:t>
            </a:r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できません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511581" y="4683891"/>
            <a:ext cx="8478239" cy="5711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034" y="4722388"/>
            <a:ext cx="495094" cy="451773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9935" y="4373211"/>
            <a:ext cx="992141" cy="1090266"/>
          </a:xfrm>
          <a:prstGeom prst="rect">
            <a:avLst/>
          </a:prstGeom>
        </p:spPr>
      </p:pic>
      <p:sp>
        <p:nvSpPr>
          <p:cNvPr id="30" name="右矢印 29"/>
          <p:cNvSpPr/>
          <p:nvPr/>
        </p:nvSpPr>
        <p:spPr>
          <a:xfrm rot="5400000">
            <a:off x="6457212" y="9551797"/>
            <a:ext cx="1401137" cy="1306800"/>
          </a:xfrm>
          <a:prstGeom prst="rightArrow">
            <a:avLst>
              <a:gd name="adj1" fmla="val 50000"/>
              <a:gd name="adj2" fmla="val 190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右矢印 27"/>
          <p:cNvSpPr/>
          <p:nvPr/>
        </p:nvSpPr>
        <p:spPr>
          <a:xfrm rot="5400000">
            <a:off x="1666230" y="9543661"/>
            <a:ext cx="1401135" cy="1306615"/>
          </a:xfrm>
          <a:prstGeom prst="rightArrow">
            <a:avLst>
              <a:gd name="adj1" fmla="val 50000"/>
              <a:gd name="adj2" fmla="val 150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ホームベース 17"/>
          <p:cNvSpPr/>
          <p:nvPr/>
        </p:nvSpPr>
        <p:spPr>
          <a:xfrm rot="5400000">
            <a:off x="1741022" y="5029051"/>
            <a:ext cx="1308892" cy="4536000"/>
          </a:xfrm>
          <a:prstGeom prst="homePlate">
            <a:avLst>
              <a:gd name="adj" fmla="val 1970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38" name="グループ化 37"/>
          <p:cNvGrpSpPr/>
          <p:nvPr/>
        </p:nvGrpSpPr>
        <p:grpSpPr>
          <a:xfrm>
            <a:off x="45426" y="5598924"/>
            <a:ext cx="4325406" cy="538489"/>
            <a:chOff x="32712" y="5563355"/>
            <a:chExt cx="4325406" cy="538489"/>
          </a:xfrm>
        </p:grpSpPr>
        <p:sp>
          <p:nvSpPr>
            <p:cNvPr id="12" name="フローチャート: 端子 11"/>
            <p:cNvSpPr/>
            <p:nvPr/>
          </p:nvSpPr>
          <p:spPr>
            <a:xfrm>
              <a:off x="264583" y="5563355"/>
              <a:ext cx="4093535" cy="538489"/>
            </a:xfrm>
            <a:prstGeom prst="flowChartTerminator">
              <a:avLst/>
            </a:prstGeom>
            <a:solidFill>
              <a:schemeClr val="accent5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抗体</a:t>
              </a:r>
              <a:r>
                <a:rPr kumimoji="1" lang="ja-JP" altLang="en-US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検査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を受けましょう</a:t>
              </a:r>
              <a:endPara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" name="楕円 13"/>
            <p:cNvSpPr/>
            <p:nvPr/>
          </p:nvSpPr>
          <p:spPr>
            <a:xfrm>
              <a:off x="32712" y="5580849"/>
              <a:ext cx="609325" cy="520995"/>
            </a:xfrm>
            <a:prstGeom prst="ellipse">
              <a:avLst/>
            </a:prstGeom>
            <a:solidFill>
              <a:schemeClr val="accent5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１</a:t>
              </a:r>
              <a:endPara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504175" y="9584603"/>
            <a:ext cx="872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抗体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検査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によって、「抗体がない」、あるいは「抗体価が低い」と判明した場合</a:t>
            </a:r>
            <a:r>
              <a: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4639" y="6686840"/>
            <a:ext cx="818808" cy="999541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381786" y="6731014"/>
            <a:ext cx="34055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昭和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37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日から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昭和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54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月１日までの間に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生まれた男性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27468" y="8044873"/>
            <a:ext cx="4536000" cy="130805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市町村からクーポン券が順次届きますので、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協力医療機関で検査を受けていただけます。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（協力医療機関の一覧は、厚生労働省の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ホームページ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に掲載）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ホームベース 20"/>
          <p:cNvSpPr/>
          <p:nvPr/>
        </p:nvSpPr>
        <p:spPr>
          <a:xfrm rot="5400000">
            <a:off x="6534894" y="5017185"/>
            <a:ext cx="1288744" cy="4536000"/>
          </a:xfrm>
          <a:prstGeom prst="homePlate">
            <a:avLst>
              <a:gd name="adj" fmla="val 18444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056633" y="6671130"/>
            <a:ext cx="46791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妊娠を希望する女性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妊娠を希望する女性の配偶者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妊娠している女性の配偶者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9133" y="6447286"/>
            <a:ext cx="1034250" cy="1493132"/>
          </a:xfrm>
          <a:prstGeom prst="rect">
            <a:avLst/>
          </a:prstGeom>
        </p:spPr>
      </p:pic>
      <p:sp>
        <p:nvSpPr>
          <p:cNvPr id="24" name="テキスト ボックス 23"/>
          <p:cNvSpPr txBox="1"/>
          <p:nvPr/>
        </p:nvSpPr>
        <p:spPr>
          <a:xfrm>
            <a:off x="4911266" y="8071825"/>
            <a:ext cx="4536000" cy="13068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 政令市・中核市にお住まいの方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☞　各市のホームページをご確認ください。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 それ以外の市町村にお住まいの方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☞　協力医療機関で検査を受けていただけます。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（一覧は、大阪府の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ホームページ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掲載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56279" y="6210696"/>
            <a:ext cx="9029087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次の方は、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医療機関等で</a:t>
            </a:r>
            <a:r>
              <a:rPr kumimoji="1"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無料で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風しん抗体検査を受けることができます。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37" name="グループ化 36"/>
          <p:cNvGrpSpPr/>
          <p:nvPr/>
        </p:nvGrpSpPr>
        <p:grpSpPr>
          <a:xfrm>
            <a:off x="33806" y="10014424"/>
            <a:ext cx="4352667" cy="538489"/>
            <a:chOff x="78242" y="9864555"/>
            <a:chExt cx="4352667" cy="538489"/>
          </a:xfrm>
        </p:grpSpPr>
        <p:sp>
          <p:nvSpPr>
            <p:cNvPr id="27" name="フローチャート: 端子 26"/>
            <p:cNvSpPr/>
            <p:nvPr/>
          </p:nvSpPr>
          <p:spPr>
            <a:xfrm>
              <a:off x="337374" y="9864555"/>
              <a:ext cx="4093535" cy="538489"/>
            </a:xfrm>
            <a:prstGeom prst="flowChartTerminator">
              <a:avLst/>
            </a:prstGeom>
            <a:solidFill>
              <a:schemeClr val="accent5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予防接種を受けましょう</a:t>
              </a:r>
              <a:endPara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" name="楕円 25"/>
            <p:cNvSpPr/>
            <p:nvPr/>
          </p:nvSpPr>
          <p:spPr>
            <a:xfrm>
              <a:off x="78242" y="9881228"/>
              <a:ext cx="609325" cy="520995"/>
            </a:xfrm>
            <a:prstGeom prst="ellipse">
              <a:avLst/>
            </a:prstGeom>
            <a:solidFill>
              <a:schemeClr val="accent5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２</a:t>
              </a:r>
            </a:p>
          </p:txBody>
        </p:sp>
      </p:grpSp>
      <p:sp>
        <p:nvSpPr>
          <p:cNvPr id="31" name="テキスト ボックス 30"/>
          <p:cNvSpPr txBox="1"/>
          <p:nvPr/>
        </p:nvSpPr>
        <p:spPr>
          <a:xfrm>
            <a:off x="127468" y="10969868"/>
            <a:ext cx="4536000" cy="5847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クーポン券を使って全国の医療機関で予防接種を受けていただけます。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914596" y="10973820"/>
            <a:ext cx="4536000" cy="5847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お住まいの市町村で、予防接種費用の助成を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活用して、予防接種が受けられます。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16195" y="11727218"/>
            <a:ext cx="945588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お問合せ先＞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＊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詳しくは裏面をご覧ください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■抗体検査について　☞　クーポン券が届いた方及び政令市・中核市にお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住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まいの方は、住所地の市町村へ、　　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それ以外の方は大阪府にお問い合わせください。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■予防接種について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☞　住所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地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の市町村へお問い合わせください。　　　　　　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76" y="17383"/>
            <a:ext cx="2122876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67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16131" y="3138536"/>
            <a:ext cx="92703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大阪府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（妊娠を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希望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する女性等に関する抗体検査について）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担当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健康医療部保健医療室医療対策課感染症グループ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　　　　　電話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０６－６９４４－９１５７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0" y="1"/>
            <a:ext cx="9601201" cy="7075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抗体検査・予防接種に関するお問合せ先</a:t>
            </a:r>
            <a:endParaRPr kumimoji="1" lang="en-US" altLang="ja-JP" sz="3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654" y="4548626"/>
            <a:ext cx="1017404" cy="1017404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2239110" y="4975029"/>
            <a:ext cx="3684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（大阪府ホームページ　ＱＲコード）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21377" y="6152561"/>
            <a:ext cx="863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府内各市町村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（クーポン券及び予防接種について）</a:t>
            </a:r>
            <a:r>
              <a:rPr kumimoji="1" lang="ja-JP" altLang="en-US" dirty="0" smtClean="0"/>
              <a:t>　</a:t>
            </a:r>
            <a:endParaRPr kumimoji="1" lang="en-US" altLang="ja-JP" dirty="0" smtClean="0"/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350277"/>
              </p:ext>
            </p:extLst>
          </p:nvPr>
        </p:nvGraphicFramePr>
        <p:xfrm>
          <a:off x="146905" y="6508193"/>
          <a:ext cx="9277714" cy="6220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4089">
                  <a:extLst>
                    <a:ext uri="{9D8B030D-6E8A-4147-A177-3AD203B41FA5}">
                      <a16:colId xmlns:a16="http://schemas.microsoft.com/office/drawing/2014/main" val="240548385"/>
                    </a:ext>
                  </a:extLst>
                </a:gridCol>
                <a:gridCol w="1658482">
                  <a:extLst>
                    <a:ext uri="{9D8B030D-6E8A-4147-A177-3AD203B41FA5}">
                      <a16:colId xmlns:a16="http://schemas.microsoft.com/office/drawing/2014/main" val="2847342177"/>
                    </a:ext>
                  </a:extLst>
                </a:gridCol>
                <a:gridCol w="1432848">
                  <a:extLst>
                    <a:ext uri="{9D8B030D-6E8A-4147-A177-3AD203B41FA5}">
                      <a16:colId xmlns:a16="http://schemas.microsoft.com/office/drawing/2014/main" val="259020045"/>
                    </a:ext>
                  </a:extLst>
                </a:gridCol>
                <a:gridCol w="1659723">
                  <a:extLst>
                    <a:ext uri="{9D8B030D-6E8A-4147-A177-3AD203B41FA5}">
                      <a16:colId xmlns:a16="http://schemas.microsoft.com/office/drawing/2014/main" val="2333294217"/>
                    </a:ext>
                  </a:extLst>
                </a:gridCol>
                <a:gridCol w="1411919">
                  <a:extLst>
                    <a:ext uri="{9D8B030D-6E8A-4147-A177-3AD203B41FA5}">
                      <a16:colId xmlns:a16="http://schemas.microsoft.com/office/drawing/2014/main" val="2198362291"/>
                    </a:ext>
                  </a:extLst>
                </a:gridCol>
                <a:gridCol w="1680653">
                  <a:extLst>
                    <a:ext uri="{9D8B030D-6E8A-4147-A177-3AD203B41FA5}">
                      <a16:colId xmlns:a16="http://schemas.microsoft.com/office/drawing/2014/main" val="429573670"/>
                    </a:ext>
                  </a:extLst>
                </a:gridCol>
              </a:tblGrid>
              <a:tr h="4260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市町村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電話番号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市町村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電話番号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市町村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電話番号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7836732"/>
                  </a:ext>
                </a:extLst>
              </a:tr>
              <a:tr h="386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06-6647-0656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寝屋川市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072-824-1181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交野市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072-893-6405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1618624"/>
                  </a:ext>
                </a:extLst>
              </a:tr>
              <a:tr h="386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堺市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072-222-9933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河内長野市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0721-55-0301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大阪狭山市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072-367-1300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3708162"/>
                  </a:ext>
                </a:extLst>
              </a:tr>
              <a:tr h="386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岸和田市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072-423-8811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松原市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072-337-3125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阪南市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072-472-2800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982517"/>
                  </a:ext>
                </a:extLst>
              </a:tr>
              <a:tr h="386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豊中市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06-6152-7316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大東市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072-874-9500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島本町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075-961-1122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1802645"/>
                  </a:ext>
                </a:extLst>
              </a:tr>
              <a:tr h="386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池田市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072-754-6031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和泉市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0725-47-1551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豊能町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072-738-3813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376872"/>
                  </a:ext>
                </a:extLst>
              </a:tr>
              <a:tr h="386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吹田市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06-6339-1212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箕面市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072-727-9507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能勢町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072-731-3201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0382571"/>
                  </a:ext>
                </a:extLst>
              </a:tr>
              <a:tr h="386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泉大津市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0725-33-1131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柏原市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072-973-5516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忠岡町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0725-22-1122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3537262"/>
                  </a:ext>
                </a:extLst>
              </a:tr>
              <a:tr h="386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高槻市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072-661-9332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羽曳野市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072-956-1000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熊取町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072-452-6294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341774"/>
                  </a:ext>
                </a:extLst>
              </a:tr>
              <a:tr h="386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貝塚市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072-433-7000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門真市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06-6904-6400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田尻町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072-466-8811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2969"/>
                  </a:ext>
                </a:extLst>
              </a:tr>
              <a:tr h="386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守口市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06-6992-2217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摂津市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06-6383-1386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岬町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072-492-2424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7048992"/>
                  </a:ext>
                </a:extLst>
              </a:tr>
              <a:tr h="386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枚方市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072-840-7221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高石市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072-267-1160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太子町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0721-98-5520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4472141"/>
                  </a:ext>
                </a:extLst>
              </a:tr>
              <a:tr h="386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茨木市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072-621-5901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藤井寺市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072-939-1112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河南町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0721-93-2500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3834053"/>
                  </a:ext>
                </a:extLst>
              </a:tr>
              <a:tr h="386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八尾市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072-994-8480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東大阪市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072-960-3805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千早赤阪村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0721-72-0081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3476259"/>
                  </a:ext>
                </a:extLst>
              </a:tr>
              <a:tr h="386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泉佐野市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072-463-1212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泉南市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072-482-7615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rowSpan="2" gridSpan="2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0900779"/>
                  </a:ext>
                </a:extLst>
              </a:tr>
              <a:tr h="386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富田林市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0721-28-5520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四條畷市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072-877-1231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gridSpan="2" vMerge="1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5341428"/>
                  </a:ext>
                </a:extLst>
              </a:tr>
            </a:tbl>
          </a:graphicData>
        </a:graphic>
      </p:graphicFrame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279" y="1822371"/>
            <a:ext cx="1018800" cy="1018800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2262101" y="2177936"/>
            <a:ext cx="4137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厚生労働省ホームページ　ＱＲコード）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533797" y="1314547"/>
            <a:ext cx="6365369" cy="608004"/>
            <a:chOff x="743347" y="1276447"/>
            <a:chExt cx="6365369" cy="608004"/>
          </a:xfrm>
        </p:grpSpPr>
        <p:sp>
          <p:nvSpPr>
            <p:cNvPr id="18" name="正方形/長方形 17"/>
            <p:cNvSpPr/>
            <p:nvPr/>
          </p:nvSpPr>
          <p:spPr>
            <a:xfrm>
              <a:off x="1386625" y="1309902"/>
              <a:ext cx="4827623" cy="31121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chemeClr val="tx1"/>
                  </a:solidFill>
                </a:rPr>
                <a:t>厚生労働省　風しん</a:t>
              </a:r>
              <a:r>
                <a:rPr kumimoji="1" lang="ja-JP" altLang="en-US" dirty="0" err="1">
                  <a:solidFill>
                    <a:schemeClr val="tx1"/>
                  </a:solidFill>
                </a:rPr>
                <a:t>の</a:t>
              </a:r>
              <a:r>
                <a:rPr kumimoji="1" lang="ja-JP" altLang="en-US" dirty="0">
                  <a:solidFill>
                    <a:schemeClr val="tx1"/>
                  </a:solidFill>
                </a:rPr>
                <a:t>追加的対策について</a:t>
              </a:r>
            </a:p>
          </p:txBody>
        </p:sp>
        <p:grpSp>
          <p:nvGrpSpPr>
            <p:cNvPr id="7" name="グループ化 6"/>
            <p:cNvGrpSpPr/>
            <p:nvPr/>
          </p:nvGrpSpPr>
          <p:grpSpPr>
            <a:xfrm>
              <a:off x="743347" y="1278557"/>
              <a:ext cx="613059" cy="371620"/>
              <a:chOff x="743347" y="1278557"/>
              <a:chExt cx="613059" cy="371620"/>
            </a:xfrm>
          </p:grpSpPr>
          <p:sp>
            <p:nvSpPr>
              <p:cNvPr id="19" name="角丸四角形 18"/>
              <p:cNvSpPr/>
              <p:nvPr/>
            </p:nvSpPr>
            <p:spPr>
              <a:xfrm>
                <a:off x="743347" y="1278557"/>
                <a:ext cx="571500" cy="355600"/>
              </a:xfrm>
              <a:prstGeom prst="roundRect">
                <a:avLst/>
              </a:prstGeom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815125" y="1280845"/>
                <a:ext cx="5412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>
                    <a:solidFill>
                      <a:schemeClr val="bg1"/>
                    </a:solidFill>
                  </a:rPr>
                  <a:t>HP</a:t>
                </a:r>
                <a:endParaRPr kumimoji="1" lang="ja-JP" altLang="en-US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" name="グループ化 8"/>
            <p:cNvGrpSpPr/>
            <p:nvPr/>
          </p:nvGrpSpPr>
          <p:grpSpPr>
            <a:xfrm>
              <a:off x="6244467" y="1276447"/>
              <a:ext cx="864249" cy="608004"/>
              <a:chOff x="6244467" y="1307271"/>
              <a:chExt cx="864249" cy="558132"/>
            </a:xfrm>
          </p:grpSpPr>
          <p:sp>
            <p:nvSpPr>
              <p:cNvPr id="20" name="角丸四角形 19"/>
              <p:cNvSpPr/>
              <p:nvPr/>
            </p:nvSpPr>
            <p:spPr>
              <a:xfrm>
                <a:off x="6266976" y="1307271"/>
                <a:ext cx="571500" cy="355600"/>
              </a:xfrm>
              <a:prstGeom prst="roundRect">
                <a:avLst/>
              </a:prstGeom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テキスト ボックス 21"/>
              <p:cNvSpPr txBox="1"/>
              <p:nvPr/>
            </p:nvSpPr>
            <p:spPr>
              <a:xfrm>
                <a:off x="6244467" y="1317892"/>
                <a:ext cx="7273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solidFill>
                      <a:schemeClr val="bg1"/>
                    </a:solidFill>
                  </a:rPr>
                  <a:t>検索</a:t>
                </a:r>
              </a:p>
            </p:txBody>
          </p:sp>
          <p:sp>
            <p:nvSpPr>
              <p:cNvPr id="23" name="左矢印 22"/>
              <p:cNvSpPr/>
              <p:nvPr/>
            </p:nvSpPr>
            <p:spPr>
              <a:xfrm rot="1394144">
                <a:off x="6701584" y="1496046"/>
                <a:ext cx="407132" cy="369357"/>
              </a:xfrm>
              <a:prstGeom prst="leftArrow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2" name="テキスト ボックス 11"/>
          <p:cNvSpPr txBox="1"/>
          <p:nvPr/>
        </p:nvSpPr>
        <p:spPr>
          <a:xfrm>
            <a:off x="54398" y="830759"/>
            <a:ext cx="863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厚生</a:t>
            </a:r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労働省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（クーポン券事業に関する医療機関一覧について）</a:t>
            </a:r>
            <a:r>
              <a:rPr kumimoji="1" lang="ja-JP" altLang="en-US" dirty="0" smtClean="0"/>
              <a:t>　</a:t>
            </a:r>
            <a:endParaRPr kumimoji="1" lang="en-US" altLang="ja-JP" dirty="0" smtClean="0"/>
          </a:p>
        </p:txBody>
      </p:sp>
      <p:sp>
        <p:nvSpPr>
          <p:cNvPr id="13" name="正方形/長方形 12"/>
          <p:cNvSpPr/>
          <p:nvPr/>
        </p:nvSpPr>
        <p:spPr>
          <a:xfrm>
            <a:off x="1177621" y="5601486"/>
            <a:ext cx="60579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＊大阪府のホームページでは、府内の抗体検査協力医療機関の一覧を掲載しています。</a:t>
            </a:r>
          </a:p>
        </p:txBody>
      </p:sp>
      <p:grpSp>
        <p:nvGrpSpPr>
          <p:cNvPr id="29" name="グループ化 28"/>
          <p:cNvGrpSpPr/>
          <p:nvPr/>
        </p:nvGrpSpPr>
        <p:grpSpPr>
          <a:xfrm>
            <a:off x="533797" y="4074198"/>
            <a:ext cx="6365369" cy="608004"/>
            <a:chOff x="743347" y="1276447"/>
            <a:chExt cx="6365369" cy="608004"/>
          </a:xfrm>
        </p:grpSpPr>
        <p:sp>
          <p:nvSpPr>
            <p:cNvPr id="30" name="正方形/長方形 29"/>
            <p:cNvSpPr/>
            <p:nvPr/>
          </p:nvSpPr>
          <p:spPr>
            <a:xfrm>
              <a:off x="1386625" y="1309902"/>
              <a:ext cx="4827623" cy="31121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</a:rPr>
                <a:t>大阪府　大人の風しん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31" name="グループ化 30"/>
            <p:cNvGrpSpPr/>
            <p:nvPr/>
          </p:nvGrpSpPr>
          <p:grpSpPr>
            <a:xfrm>
              <a:off x="743347" y="1278557"/>
              <a:ext cx="613059" cy="371620"/>
              <a:chOff x="743347" y="1278557"/>
              <a:chExt cx="613059" cy="371620"/>
            </a:xfrm>
          </p:grpSpPr>
          <p:sp>
            <p:nvSpPr>
              <p:cNvPr id="36" name="角丸四角形 35"/>
              <p:cNvSpPr/>
              <p:nvPr/>
            </p:nvSpPr>
            <p:spPr>
              <a:xfrm>
                <a:off x="743347" y="1278557"/>
                <a:ext cx="571500" cy="355600"/>
              </a:xfrm>
              <a:prstGeom prst="roundRect">
                <a:avLst/>
              </a:prstGeom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テキスト ボックス 36"/>
              <p:cNvSpPr txBox="1"/>
              <p:nvPr/>
            </p:nvSpPr>
            <p:spPr>
              <a:xfrm>
                <a:off x="815125" y="1280845"/>
                <a:ext cx="5412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>
                    <a:solidFill>
                      <a:schemeClr val="bg1"/>
                    </a:solidFill>
                  </a:rPr>
                  <a:t>HP</a:t>
                </a:r>
                <a:endParaRPr kumimoji="1" lang="ja-JP" altLang="en-US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2" name="グループ化 31"/>
            <p:cNvGrpSpPr/>
            <p:nvPr/>
          </p:nvGrpSpPr>
          <p:grpSpPr>
            <a:xfrm>
              <a:off x="6244467" y="1276447"/>
              <a:ext cx="864249" cy="608004"/>
              <a:chOff x="6244467" y="1307271"/>
              <a:chExt cx="864249" cy="558132"/>
            </a:xfrm>
          </p:grpSpPr>
          <p:sp>
            <p:nvSpPr>
              <p:cNvPr id="33" name="角丸四角形 32"/>
              <p:cNvSpPr/>
              <p:nvPr/>
            </p:nvSpPr>
            <p:spPr>
              <a:xfrm>
                <a:off x="6266976" y="1307271"/>
                <a:ext cx="571500" cy="355600"/>
              </a:xfrm>
              <a:prstGeom prst="roundRect">
                <a:avLst/>
              </a:prstGeom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テキスト ボックス 33"/>
              <p:cNvSpPr txBox="1"/>
              <p:nvPr/>
            </p:nvSpPr>
            <p:spPr>
              <a:xfrm>
                <a:off x="6244467" y="1317892"/>
                <a:ext cx="7273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solidFill>
                      <a:schemeClr val="bg1"/>
                    </a:solidFill>
                  </a:rPr>
                  <a:t>検索</a:t>
                </a:r>
              </a:p>
            </p:txBody>
          </p:sp>
          <p:sp>
            <p:nvSpPr>
              <p:cNvPr id="35" name="左矢印 34"/>
              <p:cNvSpPr/>
              <p:nvPr/>
            </p:nvSpPr>
            <p:spPr>
              <a:xfrm rot="1394144">
                <a:off x="6701584" y="1496046"/>
                <a:ext cx="407132" cy="369357"/>
              </a:xfrm>
              <a:prstGeom prst="leftArrow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7154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